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3"/>
  </p:notesMasterIdLst>
  <p:sldIdLst>
    <p:sldId id="274" r:id="rId3"/>
    <p:sldId id="271" r:id="rId4"/>
    <p:sldId id="275" r:id="rId5"/>
    <p:sldId id="397" r:id="rId6"/>
    <p:sldId id="367" r:id="rId7"/>
    <p:sldId id="396" r:id="rId8"/>
    <p:sldId id="398" r:id="rId9"/>
    <p:sldId id="370" r:id="rId10"/>
    <p:sldId id="368" r:id="rId11"/>
    <p:sldId id="402" r:id="rId12"/>
    <p:sldId id="399" r:id="rId13"/>
    <p:sldId id="388" r:id="rId14"/>
    <p:sldId id="400" r:id="rId15"/>
    <p:sldId id="371" r:id="rId16"/>
    <p:sldId id="391" r:id="rId17"/>
    <p:sldId id="401" r:id="rId18"/>
    <p:sldId id="392" r:id="rId19"/>
    <p:sldId id="393" r:id="rId20"/>
    <p:sldId id="357" r:id="rId21"/>
    <p:sldId id="403" r:id="rId2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Microsoft YaHei U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ABC8"/>
    <a:srgbClr val="6985AF"/>
    <a:srgbClr val="B2C2D6"/>
    <a:srgbClr val="221A10"/>
    <a:srgbClr val="344762"/>
    <a:srgbClr val="E8DFCA"/>
    <a:srgbClr val="98AEC8"/>
    <a:srgbClr val="CAE0E8"/>
    <a:srgbClr val="A98E49"/>
    <a:srgbClr val="997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8" autoAdjust="0"/>
    <p:restoredTop sz="72953" autoAdjust="0"/>
  </p:normalViewPr>
  <p:slideViewPr>
    <p:cSldViewPr snapToGrid="0">
      <p:cViewPr varScale="1">
        <p:scale>
          <a:sx n="64" d="100"/>
          <a:sy n="64" d="100"/>
        </p:scale>
        <p:origin x="126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-2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>
                <a:ea typeface="Microsoft YaHei UI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F343C754-E4FE-4D26-A945-B0FE0C676B82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>
                <a:ea typeface="Microsoft YaHei UI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4273AEC-546B-4F83-A5D0-D9051E56DE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557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itchFamily="34" charset="-122"/>
        <a:ea typeface="Microsoft YaHei UI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</a:t>
            </a:r>
            <a:r>
              <a:rPr lang="zh-CN" altLang="en-US" dirty="0" smtClean="0"/>
              <a:t>是</a:t>
            </a:r>
            <a:r>
              <a:rPr lang="en-US" altLang="zh-CN" dirty="0" smtClean="0"/>
              <a:t>xxx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很高兴今天能看到这么多人来参加我们的宣讲，看来大家对大学的科创生活充满了向往啊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我们的比赛曾经的名字叫做仪器设计大赛，但是随着大类招生的开展，我们也调整了比赛的方向，使之更适合整个大类的新生一同参与，因此更名为机电设计大赛。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273AEC-546B-4F83-A5D0-D9051E56DEF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443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这里给大家展示一个三级倒立摆的视频</a:t>
            </a:r>
          </a:p>
          <a:p>
            <a:r>
              <a:rPr kumimoji="1" lang="zh-CN" altLang="en-US" dirty="0" smtClean="0"/>
              <a:t>当然我们做的不会这么厉害，是一个两级倒立摆，不同的是，我们将会做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旋转倒立摆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273AEC-546B-4F83-A5D0-D9051E56DEF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简单介绍一下系统</a:t>
            </a:r>
            <a:r>
              <a:rPr lang="en-US" altLang="zh-CN" dirty="0" smtClean="0">
                <a:ea typeface="Microsoft YaHei UI" panose="020B0503020204020204" pitchFamily="34" charset="-122"/>
              </a:rPr>
              <a:t>……</a:t>
            </a:r>
            <a:endParaRPr lang="en-IN" altLang="en-US" dirty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11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40458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大家可能会好奇我们要怎么写程序来控制这个控制器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不知道大家多少人这个学期报了程序设计</a:t>
            </a:r>
            <a:r>
              <a:rPr lang="en-US" altLang="zh-CN" dirty="0" smtClean="0">
                <a:ea typeface="Microsoft YaHei UI" panose="020B0503020204020204" pitchFamily="34" charset="-122"/>
              </a:rPr>
              <a:t>……</a:t>
            </a:r>
            <a:r>
              <a:rPr lang="zh-CN" altLang="en-US" dirty="0" smtClean="0">
                <a:ea typeface="Microsoft YaHei UI" panose="020B0503020204020204" pitchFamily="34" charset="-122"/>
              </a:rPr>
              <a:t>？</a:t>
            </a:r>
          </a:p>
          <a:p>
            <a:pPr eaLnBrk="1" hangingPunct="1"/>
            <a:endParaRPr lang="zh-CN" altLang="en-US" dirty="0" smtClean="0">
              <a:ea typeface="Microsoft YaHei UI" panose="020B0503020204020204" pitchFamily="34" charset="-122"/>
            </a:endParaRP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没报也没有关系，因为我们在这里不会用到代码！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那我们怎么编程呢？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这个</a:t>
            </a:r>
            <a:r>
              <a:rPr lang="en-US" altLang="zh-CN" dirty="0" err="1" smtClean="0">
                <a:ea typeface="Microsoft YaHei UI" panose="020B0503020204020204" pitchFamily="34" charset="-122"/>
              </a:rPr>
              <a:t>LabVIEW</a:t>
            </a:r>
            <a:r>
              <a:rPr lang="zh-CN" altLang="en-US" dirty="0" smtClean="0">
                <a:ea typeface="Microsoft YaHei UI" panose="020B0503020204020204" pitchFamily="34" charset="-122"/>
              </a:rPr>
              <a:t>软件只需要拖动一个个小框框，把各个功能模块一个个塞进去，就能变出一个完整的程序，相信大家一定能非常快地学会的！</a:t>
            </a:r>
          </a:p>
          <a:p>
            <a:pPr eaLnBrk="1" hangingPunct="1"/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12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967323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按照</a:t>
            </a:r>
            <a:r>
              <a:rPr lang="en-US" altLang="zh-CN" dirty="0" smtClean="0">
                <a:ea typeface="Microsoft YaHei UI" panose="020B0503020204020204" pitchFamily="34" charset="-122"/>
              </a:rPr>
              <a:t>PPT</a:t>
            </a:r>
            <a:r>
              <a:rPr lang="zh-CN" altLang="en-US" dirty="0" smtClean="0">
                <a:ea typeface="Microsoft YaHei UI" panose="020B0503020204020204" pitchFamily="34" charset="-122"/>
              </a:rPr>
              <a:t>复述</a:t>
            </a:r>
            <a:r>
              <a:rPr lang="en-US" altLang="zh-CN" dirty="0" smtClean="0">
                <a:ea typeface="Microsoft YaHei UI" panose="020B0503020204020204" pitchFamily="34" charset="-122"/>
              </a:rPr>
              <a:t>……</a:t>
            </a:r>
            <a:endParaRPr lang="zh-CN" altLang="en-US" dirty="0" smtClean="0">
              <a:ea typeface="Microsoft YaHei UI" panose="020B0503020204020204" pitchFamily="34" charset="-122"/>
            </a:endParaRPr>
          </a:p>
          <a:p>
            <a:pPr eaLnBrk="1" hangingPunct="1"/>
            <a:endParaRPr lang="en-IN" altLang="en-US" dirty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13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49331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73AEC-546B-4F83-A5D0-D9051E56DE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27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a typeface="Microsoft YaHei UI" panose="020B0503020204020204" pitchFamily="34" charset="-122"/>
              </a:rPr>
              <a:t>按照</a:t>
            </a:r>
            <a:r>
              <a:rPr lang="en-US" altLang="zh-CN" dirty="0" smtClean="0">
                <a:ea typeface="Microsoft YaHei UI" panose="020B0503020204020204" pitchFamily="34" charset="-122"/>
              </a:rPr>
              <a:t>PPT</a:t>
            </a:r>
            <a:r>
              <a:rPr lang="zh-CN" altLang="en-US" dirty="0" smtClean="0">
                <a:ea typeface="Microsoft YaHei UI" panose="020B0503020204020204" pitchFamily="34" charset="-122"/>
              </a:rPr>
              <a:t>复述</a:t>
            </a:r>
            <a:r>
              <a:rPr lang="en-US" altLang="zh-CN" dirty="0" smtClean="0">
                <a:ea typeface="Microsoft YaHei UI" panose="020B0503020204020204" pitchFamily="34" charset="-122"/>
              </a:rPr>
              <a:t>……</a:t>
            </a:r>
            <a:endParaRPr lang="zh-CN" altLang="en-US" dirty="0" smtClean="0">
              <a:ea typeface="Microsoft YaHei UI" panose="020B0503020204020204" pitchFamily="34" charset="-122"/>
            </a:endParaRPr>
          </a:p>
          <a:p>
            <a:pPr eaLnBrk="1" hangingPunct="1"/>
            <a:endParaRPr lang="en-IN" altLang="en-US" dirty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15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38675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a typeface="Microsoft YaHei UI" panose="020B0503020204020204" pitchFamily="34" charset="-122"/>
              </a:rPr>
              <a:t>按照</a:t>
            </a:r>
            <a:r>
              <a:rPr lang="en-US" altLang="zh-CN" dirty="0" smtClean="0">
                <a:ea typeface="Microsoft YaHei UI" panose="020B0503020204020204" pitchFamily="34" charset="-122"/>
              </a:rPr>
              <a:t>PPT</a:t>
            </a:r>
            <a:r>
              <a:rPr lang="zh-CN" altLang="en-US" dirty="0" smtClean="0">
                <a:ea typeface="Microsoft YaHei UI" panose="020B0503020204020204" pitchFamily="34" charset="-122"/>
              </a:rPr>
              <a:t>复述</a:t>
            </a:r>
            <a:r>
              <a:rPr lang="en-US" altLang="zh-CN" dirty="0" smtClean="0">
                <a:ea typeface="Microsoft YaHei UI" panose="020B0503020204020204" pitchFamily="34" charset="-122"/>
              </a:rPr>
              <a:t>……</a:t>
            </a:r>
            <a:endParaRPr lang="zh-CN" altLang="en-US" dirty="0" smtClean="0">
              <a:ea typeface="Microsoft YaHei UI" panose="020B0503020204020204" pitchFamily="34" charset="-122"/>
            </a:endParaRPr>
          </a:p>
          <a:p>
            <a:pPr eaLnBrk="1" hangingPunct="1"/>
            <a:endParaRPr lang="en-IN" altLang="en-US" dirty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16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326189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a typeface="Microsoft YaHei UI" panose="020B0503020204020204" pitchFamily="34" charset="-122"/>
              </a:rPr>
              <a:t>按照</a:t>
            </a:r>
            <a:r>
              <a:rPr lang="en-US" altLang="zh-CN" dirty="0" smtClean="0">
                <a:ea typeface="Microsoft YaHei UI" panose="020B0503020204020204" pitchFamily="34" charset="-122"/>
              </a:rPr>
              <a:t>PPT</a:t>
            </a:r>
            <a:r>
              <a:rPr lang="zh-CN" altLang="en-US" dirty="0" smtClean="0">
                <a:ea typeface="Microsoft YaHei UI" panose="020B0503020204020204" pitchFamily="34" charset="-122"/>
              </a:rPr>
              <a:t>复述</a:t>
            </a:r>
            <a:r>
              <a:rPr lang="en-US" altLang="zh-CN" dirty="0" smtClean="0">
                <a:ea typeface="Microsoft YaHei UI" panose="020B0503020204020204" pitchFamily="34" charset="-122"/>
              </a:rPr>
              <a:t>……</a:t>
            </a:r>
            <a:endParaRPr lang="zh-CN" altLang="en-US" dirty="0" smtClean="0">
              <a:ea typeface="Microsoft YaHei UI" panose="020B0503020204020204" pitchFamily="34" charset="-122"/>
            </a:endParaRPr>
          </a:p>
          <a:p>
            <a:pPr eaLnBrk="1" hangingPunct="1"/>
            <a:endParaRPr lang="en-IN" altLang="en-US" dirty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17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46934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a typeface="Microsoft YaHei UI" panose="020B0503020204020204" pitchFamily="34" charset="-122"/>
              </a:rPr>
              <a:t>按照</a:t>
            </a:r>
            <a:r>
              <a:rPr lang="en-US" altLang="zh-CN" dirty="0" smtClean="0">
                <a:ea typeface="Microsoft YaHei UI" panose="020B0503020204020204" pitchFamily="34" charset="-122"/>
              </a:rPr>
              <a:t>PPT</a:t>
            </a:r>
            <a:r>
              <a:rPr lang="zh-CN" altLang="en-US" dirty="0" smtClean="0">
                <a:ea typeface="Microsoft YaHei UI" panose="020B0503020204020204" pitchFamily="34" charset="-122"/>
              </a:rPr>
              <a:t>复述</a:t>
            </a:r>
            <a:r>
              <a:rPr lang="en-US" altLang="zh-CN" dirty="0" smtClean="0">
                <a:ea typeface="Microsoft YaHei UI" panose="020B0503020204020204" pitchFamily="34" charset="-122"/>
              </a:rPr>
              <a:t>……</a:t>
            </a:r>
            <a:endParaRPr lang="zh-CN" altLang="en-US" dirty="0" smtClean="0">
              <a:ea typeface="Microsoft YaHei UI" panose="020B0503020204020204" pitchFamily="34" charset="-122"/>
            </a:endParaRPr>
          </a:p>
          <a:p>
            <a:pPr eaLnBrk="1" hangingPunct="1"/>
            <a:endParaRPr lang="en-IN" altLang="en-US" dirty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18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97600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73AEC-546B-4F83-A5D0-D9051E56DE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83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宣讲会将从以下三个方面展开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273AEC-546B-4F83-A5D0-D9051E56DEF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2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首先我介绍一下我们的赛事概况，在这里，我想谈谈我个人对科创的理解、我们精仪的科创体系、以及介绍一下前几年新生赛的概况。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273AEC-546B-4F83-A5D0-D9051E56DEF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62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我相信大家很多人都听说过这个词，但是究竟什么是科创？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是搭一个机器人？做一个小车？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是，但也不全是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我们本科生的科创，目的往往是制作一个光机电测控结合的系统。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他的目的是在于对工科的专业知识进行实践，也在于学习课内学不到的很多小知识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全方位提高</a:t>
            </a:r>
            <a:r>
              <a:rPr lang="zh-CN" altLang="en-US" sz="1200" dirty="0" smtClean="0">
                <a:solidFill>
                  <a:srgbClr val="FF0000"/>
                </a:solidFill>
              </a:rPr>
              <a:t>设计能力、动手能力、编程能力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 eaLnBrk="1" hangingPunct="1"/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4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87627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而我们精仪系科协经过历朝历代（</a:t>
            </a:r>
            <a:r>
              <a:rPr lang="en-US" altLang="zh-CN" dirty="0" smtClean="0">
                <a:ea typeface="Microsoft YaHei UI" panose="020B0503020204020204" pitchFamily="34" charset="-122"/>
              </a:rPr>
              <a:t>X</a:t>
            </a:r>
            <a:r>
              <a:rPr lang="zh-CN" altLang="en-US" dirty="0" smtClean="0">
                <a:ea typeface="Microsoft YaHei UI" panose="020B0503020204020204" pitchFamily="34" charset="-122"/>
              </a:rPr>
              <a:t>）的迭代渐渐形成了一套较为健全的的科创培养体系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在比赛上，有针对全系的</a:t>
            </a:r>
            <a:r>
              <a:rPr lang="zh-CN" altLang="en-US" sz="1200" dirty="0" smtClean="0"/>
              <a:t>仪器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光电设计大赛，针对新生的机电设计大赛，同时对接了全国的光电设计大赛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在培养上，我们有短期的技能培训、有长期的人才培养计划、也有我们大力投入建设的学生科创实验室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a typeface="Microsoft YaHei UI" panose="020B0503020204020204" pitchFamily="34" charset="-122"/>
              </a:rPr>
              <a:t>在全校一流的科创条件和人均资源支持之下，我们敢保证，</a:t>
            </a:r>
            <a:r>
              <a:rPr lang="zh-CN" altLang="en-US" sz="1200" kern="1200" dirty="0" smtClean="0">
                <a:solidFill>
                  <a:srgbClr val="FF0000"/>
                </a:solidFill>
                <a:latin typeface="微软雅黑" pitchFamily="34" charset="-122"/>
                <a:ea typeface="方正少儿_GBK" panose="03000509000000000000" pitchFamily="65" charset="-122"/>
                <a:cs typeface="+mn-cs"/>
              </a:rPr>
              <a:t>只有想不到，没有做不了</a:t>
            </a:r>
            <a:endParaRPr lang="en-US" altLang="zh-CN" sz="1200" kern="1200" dirty="0" smtClean="0">
              <a:solidFill>
                <a:srgbClr val="FF0000"/>
              </a:solidFill>
              <a:latin typeface="微软雅黑" pitchFamily="34" charset="-122"/>
              <a:ea typeface="方正少儿_GBK" panose="03000509000000000000" pitchFamily="65" charset="-122"/>
              <a:cs typeface="+mn-cs"/>
            </a:endParaRPr>
          </a:p>
          <a:p>
            <a:pPr eaLnBrk="1" hangingPunct="1"/>
            <a:endParaRPr lang="en-IN" altLang="en-US" dirty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5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60101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而我们这个机电设计大赛新生赛正是</a:t>
            </a:r>
            <a:r>
              <a:rPr lang="en-US" altLang="zh-CN" dirty="0" smtClean="0">
                <a:ea typeface="Microsoft YaHei UI" panose="020B0503020204020204" pitchFamily="34" charset="-122"/>
              </a:rPr>
              <a:t>2019</a:t>
            </a:r>
            <a:r>
              <a:rPr lang="zh-CN" altLang="en-US" dirty="0" smtClean="0">
                <a:ea typeface="Microsoft YaHei UI" panose="020B0503020204020204" pitchFamily="34" charset="-122"/>
              </a:rPr>
              <a:t>届新生接触科创的第一次机会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机电设计大赛（原仪器设计大赛新生组）曾经做过基于振动定位的触控系统、激光防空系统、视觉定位的自主导航</a:t>
            </a:r>
            <a:r>
              <a:rPr lang="zh-CN" altLang="en-US" sz="1200" dirty="0" smtClean="0"/>
              <a:t>小车</a:t>
            </a:r>
            <a:endParaRPr lang="en-US" altLang="zh-CN" sz="12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今年</a:t>
            </a:r>
            <a:r>
              <a:rPr lang="zh-CN" altLang="en-US" sz="1200" dirty="0" smtClean="0"/>
              <a:t>，我们的赛题定为：</a:t>
            </a:r>
            <a:r>
              <a:rPr lang="zh-CN" altLang="en-US" sz="1200" dirty="0" smtClean="0">
                <a:solidFill>
                  <a:srgbClr val="FF0000"/>
                </a:solidFill>
              </a:rPr>
              <a:t>旋转倒立摆“平衡大师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6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7538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大家可能好奇比赛具体是什么样子的，我们按往届来举个例子。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比如</a:t>
            </a:r>
            <a:r>
              <a:rPr lang="en-US" altLang="zh-CN" dirty="0" smtClean="0">
                <a:ea typeface="Microsoft YaHei UI" panose="020B0503020204020204" pitchFamily="34" charset="-122"/>
              </a:rPr>
              <a:t>17</a:t>
            </a:r>
            <a:r>
              <a:rPr lang="zh-CN" altLang="en-US" dirty="0" smtClean="0">
                <a:ea typeface="Microsoft YaHei UI" panose="020B0503020204020204" pitchFamily="34" charset="-122"/>
              </a:rPr>
              <a:t>年，新生赛要求每一组新生使用我们提供的摄像头来识别</a:t>
            </a:r>
            <a:r>
              <a:rPr lang="en-US" altLang="zh-CN" dirty="0" smtClean="0">
                <a:ea typeface="Microsoft YaHei UI" panose="020B0503020204020204" pitchFamily="34" charset="-122"/>
              </a:rPr>
              <a:t>Led</a:t>
            </a:r>
            <a:r>
              <a:rPr lang="zh-CN" altLang="en-US" dirty="0" smtClean="0">
                <a:ea typeface="Microsoft YaHei UI" panose="020B0503020204020204" pitchFamily="34" charset="-122"/>
              </a:rPr>
              <a:t>灯的位置，控制一个由舵机驱动</a:t>
            </a:r>
            <a:r>
              <a:rPr lang="zh-CN" altLang="en-US" dirty="0" smtClean="0">
                <a:ea typeface="Microsoft YaHei UI" panose="020B0503020204020204" pitchFamily="34" charset="-122"/>
              </a:rPr>
              <a:t>的两轴</a:t>
            </a:r>
            <a:r>
              <a:rPr lang="zh-CN" altLang="en-US" dirty="0" smtClean="0">
                <a:ea typeface="Microsoft YaHei UI" panose="020B0503020204020204" pitchFamily="34" charset="-122"/>
              </a:rPr>
              <a:t>摄像头云台（我们自己</a:t>
            </a:r>
            <a:r>
              <a:rPr lang="en-US" altLang="zh-CN" dirty="0" smtClean="0">
                <a:ea typeface="Microsoft YaHei UI" panose="020B0503020204020204" pitchFamily="34" charset="-122"/>
              </a:rPr>
              <a:t>3D</a:t>
            </a:r>
            <a:r>
              <a:rPr lang="zh-CN" altLang="en-US" dirty="0" smtClean="0">
                <a:ea typeface="Microsoft YaHei UI" panose="020B0503020204020204" pitchFamily="34" charset="-122"/>
              </a:rPr>
              <a:t>打印的），使云台上的激光发射器能够准确发射一束激光击中目标</a:t>
            </a:r>
          </a:p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比如</a:t>
            </a:r>
            <a:r>
              <a:rPr lang="en-US" altLang="zh-CN" dirty="0" smtClean="0">
                <a:ea typeface="Microsoft YaHei UI" panose="020B0503020204020204" pitchFamily="34" charset="-122"/>
              </a:rPr>
              <a:t>18</a:t>
            </a:r>
            <a:r>
              <a:rPr lang="zh-CN" altLang="en-US" dirty="0" smtClean="0">
                <a:ea typeface="Microsoft YaHei UI" panose="020B0503020204020204" pitchFamily="34" charset="-122"/>
              </a:rPr>
              <a:t>年，我们则开发了一套小车的比赛场地，选手们开发的小车通过摄像头读取到的信息，自动追逐、寻找场地上的目标物。</a:t>
            </a:r>
          </a:p>
          <a:p>
            <a:pPr eaLnBrk="1" hangingPunct="1"/>
            <a:endParaRPr lang="en-IN" altLang="en-US" dirty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7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2268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</a:t>
            </a:r>
            <a:r>
              <a:rPr lang="zh-CN" altLang="en-US" dirty="0" smtClean="0"/>
              <a:t>，我向大家介绍一下本届比赛的赛题以及其内容。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273AEC-546B-4F83-A5D0-D9051E56DEF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76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12291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Microsoft YaHei UI" panose="020B0503020204020204" pitchFamily="34" charset="-122"/>
              </a:rPr>
              <a:t>哎首先不知道大家有没有见过倒立摆，这个倒立摆的物理模型倒是很简单，大家高中物理说不定还见过</a:t>
            </a:r>
          </a:p>
          <a:p>
            <a:pPr eaLnBrk="1" hangingPunct="1"/>
            <a:r>
              <a:rPr lang="en-US" altLang="zh-CN" dirty="0" err="1" smtClean="0">
                <a:ea typeface="Microsoft YaHei UI" panose="020B0503020204020204" pitchFamily="34" charset="-122"/>
              </a:rPr>
              <a:t>balabala</a:t>
            </a:r>
            <a:r>
              <a:rPr lang="zh-CN" altLang="en-US" dirty="0" smtClean="0">
                <a:ea typeface="Microsoft YaHei UI" panose="020B0503020204020204" pitchFamily="34" charset="-122"/>
              </a:rPr>
              <a:t>（</a:t>
            </a:r>
            <a:r>
              <a:rPr lang="en-US" altLang="zh-CN" dirty="0" err="1" smtClean="0">
                <a:ea typeface="Microsoft YaHei UI" panose="020B0503020204020204" pitchFamily="34" charset="-122"/>
              </a:rPr>
              <a:t>ppt</a:t>
            </a:r>
            <a:r>
              <a:rPr lang="zh-CN" altLang="en-US" dirty="0" smtClean="0">
                <a:ea typeface="Microsoft YaHei UI" panose="020B0503020204020204" pitchFamily="34" charset="-122"/>
              </a:rPr>
              <a:t>里文字）</a:t>
            </a:r>
          </a:p>
          <a:p>
            <a:pPr eaLnBrk="1" hangingPunct="1"/>
            <a:endParaRPr lang="en-IN" altLang="en-US" dirty="0">
              <a:ea typeface="Microsoft YaHei UI" panose="020B0503020204020204" pitchFamily="34" charset="-122"/>
            </a:endParaRPr>
          </a:p>
        </p:txBody>
      </p:sp>
      <p:sp>
        <p:nvSpPr>
          <p:cNvPr id="1229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fld id="{D90685AB-E7FF-40EA-A927-BCD5D3C39232}" type="slidenum">
              <a:rPr lang="en-IN" altLang="en-US"/>
              <a:pPr/>
              <a:t>9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0615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ED6D2-6FDC-44F0-AF5B-658A62587BAA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936BE-33BC-4CC8-A263-0B8F40541D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1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D653E-0D20-41A2-9552-36485158AF7F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F2C07-808C-4C08-81B1-325586F987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9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4D205-F3BD-445D-A754-844A1210D5EE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33547-45DB-4C01-86CC-54B98193CF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1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01AB9-938A-4A82-A9E3-3929E21CAD9C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3BD66-72E0-40FB-ABF5-BF874A5BB0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02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CED6D2-6FDC-44F0-AF5B-658A62587BAA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6936BE-33BC-4CC8-A263-0B8F40541D1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379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B1196B-8627-45C1-AF51-97B43140FBAB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9FDDA-8FAE-4ED2-8244-E2674FC728B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855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A77FE7-38D1-4206-B79B-25569430283B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66FA57-748D-4F95-946E-04867E6011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77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669F5A-73A4-4F73-8BC4-750F83EEFF9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BE8F5B-F320-48DA-89B4-01D7B629C5B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223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C5D8E7-8989-496C-95CE-C39916C584A6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026D03-E34C-4111-AEB8-FCA8998FA5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588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1160" y="365125"/>
            <a:ext cx="8869680" cy="671195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2EE935-5A06-4BC9-AEC5-12ADD13965E0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092218-4CDF-42C0-81C2-A4D2508B151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347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71B54F-9454-49A0-B501-530D6BE472C8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586388-253A-4BD8-AB0E-DD9ECEAD824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0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1196B-8627-45C1-AF51-97B43140FBAB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FDDA-8FAE-4ED2-8244-E2674FC72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875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4164A3-0E9A-4DCA-9BA6-B1D2E7833850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58AB36-7ECC-4411-BE3A-406C237ACA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7C6F21-FC5D-4BC4-A29D-4D05B68E3A84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BF416D-2FA7-4FDC-8F71-D270508D83D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639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7D653E-0D20-41A2-9552-36485158AF7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0F2C07-808C-4C08-81B1-325586F9874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41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4D205-F3BD-445D-A754-844A1210D5EE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C33547-45DB-4C01-86CC-54B98193CF8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070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201AB9-938A-4A82-A9E3-3929E21CAD9C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93BD66-72E0-40FB-ABF5-BF874A5BB06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40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77FE7-38D1-4206-B79B-25569430283B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6FA57-748D-4F95-946E-04867E6011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78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69F5A-73A4-4F73-8BC4-750F83EEFF9F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E8F5B-F320-48DA-89B4-01D7B629C5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9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5D8E7-8989-496C-95CE-C39916C584A6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26D03-E34C-4111-AEB8-FCA8998FA5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5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1160" y="365127"/>
            <a:ext cx="8869680" cy="671195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EE935-5A06-4BC9-AEC5-12ADD13965E0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092218-4CDF-42C0-81C2-A4D2508B15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9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1B54F-9454-49A0-B501-530D6BE472C8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86388-253A-4BD8-AB0E-DD9ECEAD82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164A3-0E9A-4DCA-9BA6-B1D2E7833850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8AB36-7ECC-4411-BE3A-406C237ACA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4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C6F21-FC5D-4BC4-A29D-4D05B68E3A84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F416D-2FA7-4FDC-8F71-D270508D83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25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3666658-2822-422F-8612-FDA942BBBC8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B166539-E4FA-4503-A1F3-DEBAD6A39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0686" y="0"/>
              <a:ext cx="9971314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2B74AFA-1959-4C83-94E9-A063CB42A69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C9A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3EE3166-63BE-4E8E-A749-7CF7705DDB6A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ea typeface="Microsoft YaHei UI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E83514F-E759-4D06-A5CC-094CC8CFF0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701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EE3166-63BE-4E8E-A749-7CF7705DDB6A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微软雅黑"/>
                <a:ea typeface="Microsoft Ya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ea typeface="Microsoft YaHei UI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Microsoft YaHei UI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3514F-E759-4D06-A5CC-094CC8CFF0D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5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Microsoft YaHei UI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47"/>
          <p:cNvSpPr txBox="1"/>
          <p:nvPr/>
        </p:nvSpPr>
        <p:spPr>
          <a:xfrm>
            <a:off x="11545865" y="5626344"/>
            <a:ext cx="184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endParaRPr lang="zh-CN" altLang="en-US" sz="2000" spc="300" dirty="0">
              <a:solidFill>
                <a:srgbClr val="322616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Box 2048"/>
          <p:cNvSpPr txBox="1"/>
          <p:nvPr/>
        </p:nvSpPr>
        <p:spPr>
          <a:xfrm>
            <a:off x="1291642" y="1719679"/>
            <a:ext cx="9608721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6000" spc="-300" dirty="0" smtClean="0">
                <a:solidFill>
                  <a:srgbClr val="322616"/>
                </a:solidFill>
                <a:latin typeface="方正少儿_GBK" panose="03000509000000000000" pitchFamily="65" charset="-122"/>
                <a:ea typeface="方正少儿_GBK" panose="03000509000000000000" pitchFamily="65" charset="-122"/>
              </a:rPr>
              <a:t>清华大学第一届机电</a:t>
            </a:r>
            <a:r>
              <a:rPr lang="zh-CN" altLang="en-US" sz="6000" spc="-300" dirty="0">
                <a:solidFill>
                  <a:srgbClr val="322616"/>
                </a:solidFill>
                <a:latin typeface="方正少儿_GBK" panose="03000509000000000000" pitchFamily="65" charset="-122"/>
                <a:ea typeface="方正少儿_GBK" panose="03000509000000000000" pitchFamily="65" charset="-122"/>
              </a:rPr>
              <a:t>设计大赛</a:t>
            </a:r>
            <a:endParaRPr lang="en-US" altLang="zh-CN" sz="6000" spc="-300" dirty="0">
              <a:solidFill>
                <a:srgbClr val="322616"/>
              </a:solidFill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  <a:p>
            <a:pPr algn="ctr" eaLnBrk="1" hangingPunct="1">
              <a:defRPr/>
            </a:pPr>
            <a:r>
              <a:rPr lang="zh-CN" altLang="en-US" sz="6000" spc="-300" dirty="0">
                <a:solidFill>
                  <a:srgbClr val="322616"/>
                </a:solidFill>
                <a:latin typeface="方正少儿_GBK" panose="03000509000000000000" pitchFamily="65" charset="-122"/>
                <a:ea typeface="方正少儿_GBK" panose="03000509000000000000" pitchFamily="65" charset="-122"/>
              </a:rPr>
              <a:t>赛事宣讲</a:t>
            </a:r>
            <a:endParaRPr lang="en-US" altLang="zh-CN" sz="6000" spc="-300" dirty="0">
              <a:solidFill>
                <a:srgbClr val="322616"/>
              </a:solidFill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66507" y="4642775"/>
            <a:ext cx="2267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精</a:t>
            </a:r>
            <a:r>
              <a:rPr lang="en-US" altLang="zh-CN" sz="2400" dirty="0" smtClean="0"/>
              <a:t>73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滕峻池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smtClean="0"/>
              <a:t>2019/10/13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3DAA9-2067-40F7-80AC-A3C4C6E62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1" b="18640"/>
          <a:stretch/>
        </p:blipFill>
        <p:spPr>
          <a:xfrm>
            <a:off x="988018" y="3495901"/>
            <a:ext cx="2451013" cy="2293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三级倒立摆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00039"/>
            <a:ext cx="10366834" cy="5840801"/>
          </a:xfrm>
        </p:spPr>
      </p:pic>
    </p:spTree>
    <p:extLst>
      <p:ext uri="{BB962C8B-B14F-4D97-AF65-F5344CB8AC3E}">
        <p14:creationId xmlns:p14="http://schemas.microsoft.com/office/powerpoint/2010/main" val="60928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7336" y="377325"/>
            <a:ext cx="10517411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系统</a:t>
            </a:r>
            <a:r>
              <a:rPr lang="zh-CN" altLang="en-US" sz="3600" dirty="0" smtClean="0">
                <a:ea typeface="微软雅黑" panose="020B0503020204020204" pitchFamily="34" charset="-122"/>
              </a:rPr>
              <a:t>架构</a:t>
            </a:r>
          </a:p>
          <a:p>
            <a:endParaRPr lang="en-US" altLang="zh-CN" sz="3600" dirty="0"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旋转式</a:t>
            </a:r>
            <a:r>
              <a:rPr lang="zh-CN" altLang="en-US" sz="2800" dirty="0"/>
              <a:t>倒立</a:t>
            </a:r>
            <a:r>
              <a:rPr lang="zh-CN" altLang="en-US" sz="2800" dirty="0" smtClean="0"/>
              <a:t>摆</a:t>
            </a:r>
          </a:p>
          <a:p>
            <a:endParaRPr lang="en-US" altLang="zh-CN" sz="2800" dirty="0"/>
          </a:p>
          <a:p>
            <a:r>
              <a:rPr lang="zh-CN" altLang="en-US" sz="2800" dirty="0"/>
              <a:t>传感器：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测量摆杆角度的电位器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测量电机转角的</a:t>
            </a:r>
            <a:r>
              <a:rPr lang="zh-CN" altLang="en-US" sz="2800" dirty="0">
                <a:solidFill>
                  <a:srgbClr val="FF0000"/>
                </a:solidFill>
              </a:rPr>
              <a:t>编码器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执行器：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带动水平杆的</a:t>
            </a:r>
            <a:r>
              <a:rPr lang="zh-CN" altLang="en-US" sz="2800" dirty="0">
                <a:solidFill>
                  <a:srgbClr val="FF0000"/>
                </a:solidFill>
              </a:rPr>
              <a:t>电机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竖直</a:t>
            </a:r>
            <a:r>
              <a:rPr lang="zh-CN" altLang="en-US" sz="2800" dirty="0" smtClean="0"/>
              <a:t>摆杆</a:t>
            </a:r>
            <a:r>
              <a:rPr lang="zh-CN" altLang="en-US" sz="2800" dirty="0" smtClean="0">
                <a:solidFill>
                  <a:srgbClr val="FF0000"/>
                </a:solidFill>
              </a:rPr>
              <a:t>无动力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控制器：</a:t>
            </a:r>
            <a:r>
              <a:rPr lang="en-US" altLang="zh-CN" sz="2800" dirty="0"/>
              <a:t>LabVIEW</a:t>
            </a:r>
            <a:r>
              <a:rPr lang="zh-CN" altLang="en-US" sz="2800" dirty="0"/>
              <a:t>软件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DBDB27-77CD-49E6-B5DD-67ADEB6056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1" t="2886" r="9205" b="7357"/>
          <a:stretch/>
        </p:blipFill>
        <p:spPr>
          <a:xfrm>
            <a:off x="5876041" y="377325"/>
            <a:ext cx="4518375" cy="6155511"/>
          </a:xfrm>
          <a:prstGeom prst="rect">
            <a:avLst/>
          </a:prstGeom>
        </p:spPr>
      </p:pic>
      <p:pic>
        <p:nvPicPr>
          <p:cNvPr id="3" name="333054c21baf5e7ff512bacc67b995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1" t="19474" r="-3662" b="27193"/>
          <a:stretch/>
        </p:blipFill>
        <p:spPr>
          <a:xfrm>
            <a:off x="5829795" y="756179"/>
            <a:ext cx="5945278" cy="53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356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611" y="208795"/>
            <a:ext cx="114907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虚拟仪器软件</a:t>
            </a:r>
            <a:r>
              <a:rPr lang="en-US" altLang="zh-CN" sz="3600" dirty="0"/>
              <a:t>——</a:t>
            </a:r>
            <a:r>
              <a:rPr lang="en-US" altLang="zh-CN" sz="3600" dirty="0">
                <a:solidFill>
                  <a:srgbClr val="FF0000"/>
                </a:solidFill>
              </a:rPr>
              <a:t>LabVIEW</a:t>
            </a:r>
            <a:endParaRPr lang="zh-CN" altLang="en-US" sz="36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图形化</a:t>
            </a:r>
            <a:r>
              <a:rPr lang="zh-CN" altLang="en-US" sz="3200" dirty="0" smtClean="0"/>
              <a:t>编程、科协定期培训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画程序框图就是在编程，信息流，所见即所得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不需要学习代码语法，轻松入门</a:t>
            </a:r>
          </a:p>
        </p:txBody>
      </p:sp>
      <p:pic>
        <p:nvPicPr>
          <p:cNvPr id="8" name="Picture 2" descr="E:\Documents\st社团\LabVIEW俱乐部\LVstudentclublogo.jpg">
            <a:extLst>
              <a:ext uri="{FF2B5EF4-FFF2-40B4-BE49-F238E27FC236}">
                <a16:creationId xmlns:a16="http://schemas.microsoft.com/office/drawing/2014/main" id="{BECD1CDE-53D2-417B-B8C6-ACDADF821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4269" r="85927" b="13199"/>
          <a:stretch/>
        </p:blipFill>
        <p:spPr bwMode="auto">
          <a:xfrm>
            <a:off x="10113417" y="774736"/>
            <a:ext cx="1599219" cy="155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C5420EA-6DE7-408E-8B25-58604D84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654" y="3559993"/>
            <a:ext cx="6166690" cy="282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88300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6292" y="435040"/>
            <a:ext cx="675218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大家需要做</a:t>
            </a:r>
            <a:r>
              <a:rPr lang="zh-CN" altLang="en-US" sz="3600" dirty="0" smtClean="0">
                <a:ea typeface="微软雅黑" panose="020B0503020204020204" pitchFamily="34" charset="-122"/>
              </a:rPr>
              <a:t>什么</a:t>
            </a:r>
            <a:endParaRPr lang="en-US" altLang="zh-CN" sz="3600" dirty="0" smtClean="0">
              <a:ea typeface="微软雅黑" panose="020B0503020204020204" pitchFamily="34" charset="-122"/>
            </a:endParaRPr>
          </a:p>
          <a:p>
            <a:endParaRPr lang="en-US" altLang="zh-CN" sz="3600" dirty="0">
              <a:ea typeface="微软雅黑" panose="020B0503020204020204" pitchFamily="34" charset="-122"/>
            </a:endParaRPr>
          </a:p>
          <a:p>
            <a:r>
              <a:rPr lang="zh-CN" altLang="en-US" sz="2800" dirty="0"/>
              <a:t>传感器、电机等硬件：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r>
              <a:rPr lang="zh-CN" altLang="en-US" sz="2800" dirty="0">
                <a:solidFill>
                  <a:srgbClr val="FF0000"/>
                </a:solidFill>
              </a:rPr>
              <a:t>我们提供！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驱动电路和底层控制器：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r>
              <a:rPr lang="zh-CN" altLang="en-US" sz="2800" dirty="0">
                <a:solidFill>
                  <a:srgbClr val="FF0000"/>
                </a:solidFill>
              </a:rPr>
              <a:t>还是我们提供！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 smtClean="0"/>
              <a:t>和</a:t>
            </a:r>
            <a:r>
              <a:rPr lang="zh-CN" altLang="en-US" sz="2800" dirty="0"/>
              <a:t>单片机</a:t>
            </a:r>
            <a:r>
              <a:rPr lang="zh-CN" altLang="en-US" sz="2800" dirty="0" smtClean="0"/>
              <a:t>等</a:t>
            </a:r>
            <a:r>
              <a:rPr lang="zh-CN" altLang="en-US" sz="2800" dirty="0"/>
              <a:t>通讯的方法：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r>
              <a:rPr lang="zh-CN" altLang="en-US" sz="2800" dirty="0">
                <a:solidFill>
                  <a:srgbClr val="FF0000"/>
                </a:solidFill>
              </a:rPr>
              <a:t>我们教你！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大家只需要做：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在</a:t>
            </a:r>
            <a:r>
              <a:rPr lang="en-US" altLang="zh-CN" sz="2800" dirty="0"/>
              <a:t>LabVIEW</a:t>
            </a:r>
            <a:r>
              <a:rPr lang="zh-CN" altLang="en-US" sz="2800" dirty="0"/>
              <a:t>软件上运行的</a:t>
            </a:r>
            <a:r>
              <a:rPr lang="zh-CN" altLang="en-US" sz="2800" dirty="0">
                <a:solidFill>
                  <a:srgbClr val="FF0000"/>
                </a:solidFill>
              </a:rPr>
              <a:t>控制算法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输入传感器数据，输出电机数据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3600" dirty="0">
                <a:latin typeface="方正少儿_GBK" panose="03000509000000000000" pitchFamily="65" charset="-122"/>
                <a:ea typeface="方正少儿_GBK" panose="03000509000000000000" pitchFamily="65" charset="-122"/>
              </a:rPr>
              <a:t>（我是个没有感情的控制器</a:t>
            </a:r>
            <a:endParaRPr lang="en-US" altLang="zh-CN" sz="3600" dirty="0"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F1B5AE9-3607-44C5-AD6D-4F065CA7A6B1}"/>
              </a:ext>
            </a:extLst>
          </p:cNvPr>
          <p:cNvSpPr/>
          <p:nvPr/>
        </p:nvSpPr>
        <p:spPr>
          <a:xfrm>
            <a:off x="8182466" y="2641127"/>
            <a:ext cx="3033978" cy="71367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A3807029-17F5-4922-91F5-AFF12EF7F00F}"/>
              </a:ext>
            </a:extLst>
          </p:cNvPr>
          <p:cNvSpPr/>
          <p:nvPr/>
        </p:nvSpPr>
        <p:spPr>
          <a:xfrm>
            <a:off x="10452086" y="3354804"/>
            <a:ext cx="367645" cy="2007909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F3169C-04D3-4620-9613-952715717789}"/>
              </a:ext>
            </a:extLst>
          </p:cNvPr>
          <p:cNvSpPr/>
          <p:nvPr/>
        </p:nvSpPr>
        <p:spPr>
          <a:xfrm>
            <a:off x="9070098" y="2596752"/>
            <a:ext cx="125871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单片机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96405CE-9573-482E-BBDB-BFBE9EFE7DFC}"/>
              </a:ext>
            </a:extLst>
          </p:cNvPr>
          <p:cNvSpPr/>
          <p:nvPr/>
        </p:nvSpPr>
        <p:spPr>
          <a:xfrm>
            <a:off x="10117200" y="5326144"/>
            <a:ext cx="1687399" cy="89071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0A7C5C-589D-47F0-B280-B4337D4890B4}"/>
              </a:ext>
            </a:extLst>
          </p:cNvPr>
          <p:cNvSpPr/>
          <p:nvPr/>
        </p:nvSpPr>
        <p:spPr>
          <a:xfrm>
            <a:off x="10499418" y="5326144"/>
            <a:ext cx="125871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电机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59FB822-B109-42BB-87E5-D92B8B9AEBD9}"/>
              </a:ext>
            </a:extLst>
          </p:cNvPr>
          <p:cNvSpPr/>
          <p:nvPr/>
        </p:nvSpPr>
        <p:spPr>
          <a:xfrm>
            <a:off x="7674538" y="5326144"/>
            <a:ext cx="1687399" cy="89071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681565-3A9E-4E6F-9334-0430FEB75CF0}"/>
              </a:ext>
            </a:extLst>
          </p:cNvPr>
          <p:cNvSpPr/>
          <p:nvPr/>
        </p:nvSpPr>
        <p:spPr>
          <a:xfrm>
            <a:off x="7905260" y="5362713"/>
            <a:ext cx="125871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传感器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E73EF5B-F72B-48AC-A044-7F4447CF88B5}"/>
              </a:ext>
            </a:extLst>
          </p:cNvPr>
          <p:cNvSpPr/>
          <p:nvPr/>
        </p:nvSpPr>
        <p:spPr>
          <a:xfrm rot="10800000">
            <a:off x="8631791" y="3318235"/>
            <a:ext cx="367645" cy="2007909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52B3798-DAEA-4092-A727-F47EB9B5903D}"/>
              </a:ext>
            </a:extLst>
          </p:cNvPr>
          <p:cNvSpPr/>
          <p:nvPr/>
        </p:nvSpPr>
        <p:spPr>
          <a:xfrm>
            <a:off x="8182466" y="435040"/>
            <a:ext cx="3033978" cy="71367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17C912-AC13-46B5-AD4B-A74E97B1E305}"/>
              </a:ext>
            </a:extLst>
          </p:cNvPr>
          <p:cNvSpPr/>
          <p:nvPr/>
        </p:nvSpPr>
        <p:spPr>
          <a:xfrm>
            <a:off x="8931169" y="390935"/>
            <a:ext cx="174963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LabVIEW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FCF13BBF-22BE-48A1-BBE0-65C0E9FB4861}"/>
              </a:ext>
            </a:extLst>
          </p:cNvPr>
          <p:cNvSpPr/>
          <p:nvPr/>
        </p:nvSpPr>
        <p:spPr>
          <a:xfrm rot="10800000">
            <a:off x="9246104" y="1112148"/>
            <a:ext cx="367645" cy="152897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83CE21E-C713-4E3A-A809-4EB4B1C2BC4D}"/>
              </a:ext>
            </a:extLst>
          </p:cNvPr>
          <p:cNvSpPr/>
          <p:nvPr/>
        </p:nvSpPr>
        <p:spPr>
          <a:xfrm>
            <a:off x="9749555" y="1148717"/>
            <a:ext cx="367645" cy="152897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325647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-5589" b="1"/>
          <a:stretch/>
        </p:blipFill>
        <p:spPr>
          <a:xfrm>
            <a:off x="950984" y="451687"/>
            <a:ext cx="4342591" cy="4811556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717766" y="4268635"/>
            <a:ext cx="3173270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44887">
            <a:off x="1727627" y="2170728"/>
            <a:ext cx="2394878" cy="2667884"/>
          </a:xfrm>
          <a:prstGeom prst="rect">
            <a:avLst/>
          </a:prstGeom>
        </p:spPr>
      </p:pic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1193775" y="2263115"/>
            <a:ext cx="23373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22616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89459" y="2483531"/>
            <a:ext cx="738664" cy="1938992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noProof="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比赛支持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322616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3" name="原创设计师QQ69613753    _4"/>
          <p:cNvSpPr>
            <a:spLocks noChangeArrowheads="1"/>
          </p:cNvSpPr>
          <p:nvPr/>
        </p:nvSpPr>
        <p:spPr bwMode="auto">
          <a:xfrm>
            <a:off x="4891036" y="1346483"/>
            <a:ext cx="5744322" cy="431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lvl="0" algn="ctr" eaLnBrk="1" hangingPunct="1">
              <a:lnSpc>
                <a:spcPct val="200000"/>
              </a:lnSpc>
              <a:defRPr/>
            </a:pPr>
            <a:r>
              <a:rPr lang="en-US" altLang="zh-CN" sz="36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工具与场地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</a:p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培训指导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</a:p>
          <a:p>
            <a:pPr algn="ctr" eaLnBrk="1" hangingPunct="1">
              <a:lnSpc>
                <a:spcPct val="200000"/>
              </a:lnSpc>
              <a:defRPr/>
            </a:pP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奖项设置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</a:p>
          <a:p>
            <a:pPr algn="ctr" eaLnBrk="1" hangingPunct="1">
              <a:lnSpc>
                <a:spcPct val="200000"/>
              </a:lnSpc>
              <a:defRPr/>
            </a:pP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赛程安排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9915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6156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262" y="471299"/>
            <a:ext cx="10825843" cy="591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工具与场地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精仪系学生科创实验室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	</a:t>
            </a:r>
            <a:r>
              <a:rPr lang="zh-CN" altLang="en-US" sz="3200" dirty="0"/>
              <a:t>电子类</a:t>
            </a:r>
            <a:r>
              <a:rPr lang="en-US" altLang="zh-CN" sz="3200" dirty="0"/>
              <a:t>——</a:t>
            </a:r>
            <a:r>
              <a:rPr lang="zh-CN" altLang="en-US" sz="3200" dirty="0"/>
              <a:t>单片机，传感器，电机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	</a:t>
            </a:r>
            <a:r>
              <a:rPr lang="zh-CN" altLang="en-US" sz="3200" dirty="0"/>
              <a:t>仪器类</a:t>
            </a:r>
            <a:r>
              <a:rPr lang="en-US" altLang="zh-CN" sz="3200" dirty="0"/>
              <a:t>——</a:t>
            </a:r>
            <a:r>
              <a:rPr lang="zh-CN" altLang="en-US" sz="3200" dirty="0"/>
              <a:t>万用表，示波器，数据采集卡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	</a:t>
            </a:r>
            <a:r>
              <a:rPr lang="zh-CN" altLang="en-US" sz="3200" dirty="0"/>
              <a:t>机械类</a:t>
            </a:r>
            <a:r>
              <a:rPr lang="en-US" altLang="zh-CN" sz="3200" dirty="0"/>
              <a:t>——3D</a:t>
            </a:r>
            <a:r>
              <a:rPr lang="zh-CN" altLang="en-US" sz="3200" dirty="0"/>
              <a:t>打印机，激光切割机，各种电动工具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	</a:t>
            </a:r>
            <a:r>
              <a:rPr lang="zh-CN" altLang="en-US" sz="3200" dirty="0"/>
              <a:t>数码类</a:t>
            </a:r>
            <a:r>
              <a:rPr lang="en-US" altLang="zh-CN" sz="3200" dirty="0"/>
              <a:t>——</a:t>
            </a:r>
            <a:r>
              <a:rPr lang="zh-CN" altLang="en-US" sz="3200" dirty="0"/>
              <a:t>工作站，服务器，投影仪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	</a:t>
            </a:r>
            <a:r>
              <a:rPr lang="zh-CN" altLang="en-US" sz="3200" dirty="0"/>
              <a:t>资金</a:t>
            </a:r>
            <a:r>
              <a:rPr lang="en-US" altLang="zh-CN" sz="3200" dirty="0"/>
              <a:t>——</a:t>
            </a:r>
            <a:r>
              <a:rPr lang="zh-CN" altLang="en-US" sz="3200" dirty="0"/>
              <a:t>每年数万报销额度，科创无后顾之忧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坐标</a:t>
            </a:r>
            <a:r>
              <a:rPr lang="en-US" altLang="zh-CN" sz="3200" dirty="0"/>
              <a:t>——</a:t>
            </a:r>
            <a:r>
              <a:rPr lang="zh-CN" altLang="en-US" sz="3200" dirty="0">
                <a:solidFill>
                  <a:srgbClr val="FF0000"/>
                </a:solidFill>
              </a:rPr>
              <a:t>系馆一层实验教学中心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0F6C3C-1AA9-4240-B707-B59F29091B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008" y="103694"/>
            <a:ext cx="3670170" cy="27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09046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956" y="451167"/>
            <a:ext cx="10825843" cy="6653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培训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从软件到硬件，各种</a:t>
            </a:r>
            <a:r>
              <a:rPr lang="zh-CN" altLang="en-US" sz="3200" dirty="0">
                <a:solidFill>
                  <a:srgbClr val="FF0000"/>
                </a:solidFill>
              </a:rPr>
              <a:t>零基础</a:t>
            </a:r>
            <a:r>
              <a:rPr lang="zh-CN" altLang="en-US" sz="3200" dirty="0"/>
              <a:t>培训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        LabVIEW</a:t>
            </a:r>
            <a:r>
              <a:rPr lang="zh-CN" altLang="en-US" sz="3200" dirty="0"/>
              <a:t>培训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          Arduino</a:t>
            </a:r>
            <a:r>
              <a:rPr lang="zh-CN" altLang="en-US" sz="3200" dirty="0"/>
              <a:t>单片机培训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     电路板焊接技术培训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          MATLAB</a:t>
            </a:r>
            <a:r>
              <a:rPr lang="zh-CN" altLang="en-US" sz="3200" dirty="0"/>
              <a:t>科学计算软件培训</a:t>
            </a:r>
          </a:p>
          <a:p>
            <a:pPr>
              <a:lnSpc>
                <a:spcPct val="150000"/>
              </a:lnSpc>
            </a:pPr>
            <a:r>
              <a:rPr lang="zh-CN" altLang="en-US" sz="3200" dirty="0"/>
              <a:t>          其他技术支持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每</a:t>
            </a:r>
            <a:r>
              <a:rPr lang="en-US" altLang="zh-CN" sz="3200" dirty="0"/>
              <a:t>2~3</a:t>
            </a:r>
            <a:r>
              <a:rPr lang="zh-CN" altLang="en-US" sz="3200" dirty="0"/>
              <a:t>支队伍安排一位科协的学长提供</a:t>
            </a:r>
            <a:r>
              <a:rPr lang="zh-CN" altLang="en-US" sz="3200" dirty="0">
                <a:solidFill>
                  <a:srgbClr val="FF0000"/>
                </a:solidFill>
              </a:rPr>
              <a:t>全程指导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endParaRPr lang="en-US" altLang="zh-CN" sz="3200" dirty="0"/>
          </a:p>
        </p:txBody>
      </p:sp>
      <p:pic>
        <p:nvPicPr>
          <p:cNvPr id="3" name="Picture 2" descr="E:\Documents\st社团\LabVIEW俱乐部\LVstudentclublogo.jpg">
            <a:extLst>
              <a:ext uri="{FF2B5EF4-FFF2-40B4-BE49-F238E27FC236}">
                <a16:creationId xmlns:a16="http://schemas.microsoft.com/office/drawing/2014/main" id="{89311E83-C88E-40C5-9C7A-B628A767E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4269" r="85927" b="13199"/>
          <a:stretch/>
        </p:blipFill>
        <p:spPr bwMode="auto">
          <a:xfrm>
            <a:off x="10113417" y="774736"/>
            <a:ext cx="1599219" cy="155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D19533A-00D4-484D-87AD-D76F7E63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107" y="2844539"/>
            <a:ext cx="4762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27478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7739" y="324659"/>
            <a:ext cx="10825843" cy="560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比赛奖项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特等奖一名：</a:t>
            </a:r>
            <a:r>
              <a:rPr lang="en-US" altLang="zh-CN" sz="3200" dirty="0"/>
              <a:t>5000</a:t>
            </a:r>
            <a:r>
              <a:rPr lang="zh-CN" altLang="en-US" sz="3200" dirty="0"/>
              <a:t> （可空缺）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一等奖一名：</a:t>
            </a:r>
            <a:r>
              <a:rPr lang="en-US" altLang="zh-CN" sz="3200" dirty="0"/>
              <a:t>3000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二等奖两名：</a:t>
            </a:r>
            <a:r>
              <a:rPr lang="en-US" altLang="zh-CN" sz="3200" dirty="0"/>
              <a:t>2000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三等奖三名：</a:t>
            </a:r>
            <a:r>
              <a:rPr lang="en-US" altLang="zh-CN" sz="3200" dirty="0"/>
              <a:t>1000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纪念奖若干名：实用纪念品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DABB4-8768-4A3C-B641-FEA2E3CC4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04" y="2651760"/>
            <a:ext cx="2758440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72444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7740" y="324659"/>
            <a:ext cx="668239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/>
              <a:t>比赛赛程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第五周宣讲会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第</a:t>
            </a:r>
            <a:r>
              <a:rPr lang="en-US" altLang="zh-CN" sz="3200" dirty="0"/>
              <a:t>6</a:t>
            </a:r>
            <a:r>
              <a:rPr lang="zh-CN" altLang="en-US" sz="3200" dirty="0"/>
              <a:t>周：</a:t>
            </a:r>
            <a:r>
              <a:rPr lang="en-US" altLang="zh-CN" sz="3200" dirty="0"/>
              <a:t>LabVIEW</a:t>
            </a:r>
            <a:r>
              <a:rPr lang="zh-CN" altLang="en-US" sz="3200" dirty="0"/>
              <a:t>和控制器理论培训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第</a:t>
            </a:r>
            <a:r>
              <a:rPr lang="en-US" altLang="zh-CN" sz="3200" dirty="0"/>
              <a:t>7</a:t>
            </a:r>
            <a:r>
              <a:rPr lang="zh-CN" altLang="en-US" sz="3200" dirty="0"/>
              <a:t>周：材料发放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第</a:t>
            </a:r>
            <a:r>
              <a:rPr lang="en-US" altLang="zh-CN" sz="3200" dirty="0"/>
              <a:t>11</a:t>
            </a:r>
            <a:r>
              <a:rPr lang="zh-CN" altLang="en-US" sz="3200" dirty="0"/>
              <a:t>周：中期交流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第</a:t>
            </a:r>
            <a:r>
              <a:rPr lang="en-US" altLang="zh-CN" sz="3200" dirty="0"/>
              <a:t>14</a:t>
            </a:r>
            <a:r>
              <a:rPr lang="zh-CN" altLang="en-US" sz="3200" dirty="0"/>
              <a:t>周：决赛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6066AC-AEB9-420E-8151-F00A60576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82" y="3279391"/>
            <a:ext cx="2213160" cy="26528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62064" y="60800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随时答疑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901407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-5589" b="1"/>
          <a:stretch/>
        </p:blipFill>
        <p:spPr>
          <a:xfrm>
            <a:off x="950984" y="451687"/>
            <a:ext cx="4342591" cy="4811556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717766" y="4268635"/>
            <a:ext cx="3173270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572">
            <a:off x="1602661" y="3188650"/>
            <a:ext cx="2784705" cy="1277491"/>
          </a:xfrm>
          <a:prstGeom prst="rect">
            <a:avLst/>
          </a:prstGeom>
        </p:spPr>
      </p:pic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4585815" y="2609567"/>
            <a:ext cx="707715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谢谢大家的聆听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DC5C4-92ED-48F6-85DC-5CD5929BB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09" y="1528762"/>
            <a:ext cx="4191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6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47"/>
          <p:cNvSpPr txBox="1"/>
          <p:nvPr/>
        </p:nvSpPr>
        <p:spPr bwMode="auto">
          <a:xfrm>
            <a:off x="839543" y="877575"/>
            <a:ext cx="636199" cy="93092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endParaRPr lang="zh-CN" altLang="en-US" sz="2934" dirty="0">
              <a:solidFill>
                <a:srgbClr val="322616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624043" y="4573390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828679" y="2829754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552213" y="4733649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31568">
            <a:off x="8037427" y="3442641"/>
            <a:ext cx="1614612" cy="17986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572">
            <a:off x="5183963" y="2088377"/>
            <a:ext cx="2070883" cy="9500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65810">
            <a:off x="3112884" y="3149473"/>
            <a:ext cx="1606778" cy="1839821"/>
          </a:xfrm>
          <a:prstGeom prst="rect">
            <a:avLst/>
          </a:prstGeom>
        </p:spPr>
      </p:pic>
      <p:sp>
        <p:nvSpPr>
          <p:cNvPr id="29" name="TextBox 2048"/>
          <p:cNvSpPr txBox="1">
            <a:spLocks noChangeArrowheads="1"/>
          </p:cNvSpPr>
          <p:nvPr/>
        </p:nvSpPr>
        <p:spPr bwMode="auto">
          <a:xfrm>
            <a:off x="530508" y="1021333"/>
            <a:ext cx="800219" cy="462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机电设计大赛宣讲会</a:t>
            </a:r>
          </a:p>
        </p:txBody>
      </p:sp>
      <p:grpSp>
        <p:nvGrpSpPr>
          <p:cNvPr id="65" name="组合 14"/>
          <p:cNvGrpSpPr>
            <a:grpSpLocks/>
          </p:cNvGrpSpPr>
          <p:nvPr/>
        </p:nvGrpSpPr>
        <p:grpSpPr bwMode="auto">
          <a:xfrm>
            <a:off x="3577743" y="2228828"/>
            <a:ext cx="1159342" cy="1528624"/>
            <a:chOff x="1734883" y="3132559"/>
            <a:chExt cx="1158869" cy="1528593"/>
          </a:xfrm>
        </p:grpSpPr>
        <p:sp>
          <p:nvSpPr>
            <p:cNvPr id="66" name="文本框 65"/>
            <p:cNvSpPr txBox="1"/>
            <p:nvPr/>
          </p:nvSpPr>
          <p:spPr>
            <a:xfrm>
              <a:off x="1734883" y="3467105"/>
              <a:ext cx="774254" cy="7078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spcAft>
                  <a:spcPts val="600"/>
                </a:spcAft>
                <a:defRPr/>
              </a:pPr>
              <a:r>
                <a:rPr lang="en-US" altLang="zh-CN" sz="4000" spc="3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40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278450" y="3132559"/>
              <a:ext cx="615302" cy="1528593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赛事概况</a:t>
              </a:r>
            </a:p>
          </p:txBody>
        </p:sp>
      </p:grpSp>
      <p:grpSp>
        <p:nvGrpSpPr>
          <p:cNvPr id="68" name="组合 35"/>
          <p:cNvGrpSpPr>
            <a:grpSpLocks/>
          </p:cNvGrpSpPr>
          <p:nvPr/>
        </p:nvGrpSpPr>
        <p:grpSpPr bwMode="auto">
          <a:xfrm>
            <a:off x="5969774" y="526170"/>
            <a:ext cx="1269200" cy="1528624"/>
            <a:chOff x="1484233" y="3318708"/>
            <a:chExt cx="1269694" cy="1528596"/>
          </a:xfrm>
        </p:grpSpPr>
        <p:sp>
          <p:nvSpPr>
            <p:cNvPr id="69" name="文本框 68"/>
            <p:cNvSpPr txBox="1"/>
            <p:nvPr/>
          </p:nvSpPr>
          <p:spPr>
            <a:xfrm>
              <a:off x="1484233" y="3672737"/>
              <a:ext cx="774872" cy="7078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spcAft>
                  <a:spcPts val="600"/>
                </a:spcAft>
                <a:defRPr/>
              </a:pPr>
              <a:r>
                <a:rPr lang="en-US" altLang="zh-CN" sz="4000" spc="3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40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138135" y="3318708"/>
              <a:ext cx="615792" cy="1528596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赛题简介</a:t>
              </a:r>
            </a:p>
          </p:txBody>
        </p:sp>
      </p:grpSp>
      <p:grpSp>
        <p:nvGrpSpPr>
          <p:cNvPr id="71" name="组合 38"/>
          <p:cNvGrpSpPr>
            <a:grpSpLocks/>
          </p:cNvGrpSpPr>
          <p:nvPr/>
        </p:nvGrpSpPr>
        <p:grpSpPr bwMode="auto">
          <a:xfrm>
            <a:off x="8366318" y="2568231"/>
            <a:ext cx="1194068" cy="1528624"/>
            <a:chOff x="1481878" y="3322401"/>
            <a:chExt cx="1194503" cy="1528586"/>
          </a:xfrm>
        </p:grpSpPr>
        <p:sp>
          <p:nvSpPr>
            <p:cNvPr id="72" name="文本框 71"/>
            <p:cNvSpPr txBox="1"/>
            <p:nvPr/>
          </p:nvSpPr>
          <p:spPr>
            <a:xfrm>
              <a:off x="1481878" y="3692206"/>
              <a:ext cx="774853" cy="7078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spcAft>
                  <a:spcPts val="600"/>
                </a:spcAft>
                <a:defRPr/>
              </a:pPr>
              <a:r>
                <a:rPr lang="en-US" altLang="zh-CN" sz="4000" spc="3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40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060604" y="3322401"/>
              <a:ext cx="615777" cy="1528586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dirty="0">
                  <a:solidFill>
                    <a:srgbClr val="32261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比赛支持</a:t>
              </a:r>
              <a:endParaRPr lang="en-US" altLang="zh-CN" sz="28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1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7" dur="1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1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36" y="1000405"/>
            <a:ext cx="4241538" cy="4185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97" y="984329"/>
            <a:ext cx="4331366" cy="4217881"/>
          </a:xfrm>
          <a:prstGeom prst="rect">
            <a:avLst/>
          </a:prstGeom>
        </p:spPr>
      </p:pic>
      <p:sp>
        <p:nvSpPr>
          <p:cNvPr id="4" name="文本框 22"/>
          <p:cNvSpPr txBox="1">
            <a:spLocks noChangeArrowheads="1"/>
          </p:cNvSpPr>
          <p:nvPr/>
        </p:nvSpPr>
        <p:spPr bwMode="auto">
          <a:xfrm>
            <a:off x="1263315" y="5364799"/>
            <a:ext cx="34574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报名链接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22616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5" name="文本框 22"/>
          <p:cNvSpPr txBox="1">
            <a:spLocks noChangeArrowheads="1"/>
          </p:cNvSpPr>
          <p:nvPr/>
        </p:nvSpPr>
        <p:spPr bwMode="auto">
          <a:xfrm>
            <a:off x="6882063" y="5364799"/>
            <a:ext cx="40911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22616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赛事交流群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22616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2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717766" y="4268635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4656">
            <a:off x="1816556" y="2353671"/>
            <a:ext cx="2113195" cy="2419687"/>
          </a:xfrm>
          <a:prstGeom prst="rect">
            <a:avLst/>
          </a:prstGeom>
        </p:spPr>
      </p:pic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1193777" y="2263117"/>
            <a:ext cx="23373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algn="r" eaLnBrk="1" hangingPunct="1">
              <a:spcAft>
                <a:spcPts val="600"/>
              </a:spcAft>
            </a:pPr>
            <a:r>
              <a:rPr lang="en-US" altLang="zh-CN" sz="60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01</a:t>
            </a:r>
            <a:endParaRPr lang="zh-CN" altLang="en-US" sz="6000" dirty="0">
              <a:solidFill>
                <a:srgbClr val="32261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89463" y="2483531"/>
            <a:ext cx="738664" cy="2054409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赛事概况</a:t>
            </a:r>
          </a:p>
        </p:txBody>
      </p:sp>
      <p:sp>
        <p:nvSpPr>
          <p:cNvPr id="12" name="原创设计师QQ69613753    _4"/>
          <p:cNvSpPr>
            <a:spLocks noChangeArrowheads="1"/>
          </p:cNvSpPr>
          <p:nvPr/>
        </p:nvSpPr>
        <p:spPr bwMode="auto">
          <a:xfrm>
            <a:off x="6428945" y="1829060"/>
            <a:ext cx="502092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科创是什么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精仪系科创体系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新生赛历史沿革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5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6156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7295" y="207978"/>
            <a:ext cx="9685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科创是什么？</a:t>
            </a:r>
            <a:endParaRPr lang="en-US" altLang="zh-CN" sz="36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精仪系本科生科创：制作光、机、电、测、控结合的系统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充分</a:t>
            </a:r>
            <a:r>
              <a:rPr lang="zh-CN" altLang="en-US" sz="2800" dirty="0">
                <a:solidFill>
                  <a:srgbClr val="FF0000"/>
                </a:solidFill>
              </a:rPr>
              <a:t>实践工科专业知识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/>
              <a:t>全方位提高</a:t>
            </a:r>
            <a:r>
              <a:rPr lang="zh-CN" altLang="en-US" sz="2800" dirty="0">
                <a:solidFill>
                  <a:srgbClr val="FF0000"/>
                </a:solidFill>
              </a:rPr>
              <a:t>设计能力、动手能力、编程</a:t>
            </a:r>
            <a:r>
              <a:rPr lang="zh-CN" altLang="en-US" sz="2800" dirty="0" smtClean="0">
                <a:solidFill>
                  <a:srgbClr val="FF0000"/>
                </a:solidFill>
              </a:rPr>
              <a:t>能力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6A9041-F355-4E6E-AA14-B9768FF8F5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3649" y="1306650"/>
            <a:ext cx="2292973" cy="22318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01AEB3-3F7F-433B-B481-488ECDA778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3146" r="16194" b="16876"/>
          <a:stretch/>
        </p:blipFill>
        <p:spPr>
          <a:xfrm>
            <a:off x="4173644" y="3743847"/>
            <a:ext cx="3844712" cy="2780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B8A9D5-AE37-48B0-89E7-FAED5A6E7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5" y="3743847"/>
            <a:ext cx="3435055" cy="27800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93CAF6-934E-4F9D-A16C-29752DB1AD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650" y="3743847"/>
            <a:ext cx="3707070" cy="27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5058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0523" y="289959"/>
            <a:ext cx="707152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精仪系科创体系</a:t>
            </a:r>
            <a:endParaRPr lang="en-US" altLang="zh-CN" sz="36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赛事：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 smtClean="0"/>
              <a:t>仪器</a:t>
            </a:r>
            <a:r>
              <a:rPr lang="en-US" altLang="zh-CN" sz="2800" dirty="0"/>
              <a:t>-</a:t>
            </a:r>
            <a:r>
              <a:rPr lang="zh-CN" altLang="en-US" sz="2800" dirty="0" smtClean="0"/>
              <a:t>光电</a:t>
            </a:r>
            <a:r>
              <a:rPr lang="zh-CN" altLang="en-US" sz="2800" dirty="0"/>
              <a:t>设计大赛（全系）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机电设计大赛（新生）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其他：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科创技能培训（短期）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科创人才培养计划（长期）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学生科创实验室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041F40-7272-495A-8168-15AAD723F454}"/>
              </a:ext>
            </a:extLst>
          </p:cNvPr>
          <p:cNvSpPr txBox="1"/>
          <p:nvPr/>
        </p:nvSpPr>
        <p:spPr>
          <a:xfrm>
            <a:off x="6269788" y="3260558"/>
            <a:ext cx="56514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FF0000"/>
                </a:solidFill>
              </a:rPr>
              <a:t>小白</a:t>
            </a:r>
            <a:r>
              <a:rPr lang="zh-CN" altLang="en-US" sz="3200" dirty="0">
                <a:solidFill>
                  <a:srgbClr val="FF0000"/>
                </a:solidFill>
              </a:rPr>
              <a:t>到大佬全过程支持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只有想不到，没有</a:t>
            </a:r>
            <a:r>
              <a:rPr lang="zh-CN" altLang="en-US" sz="3200" dirty="0" smtClean="0">
                <a:solidFill>
                  <a:srgbClr val="FF0000"/>
                </a:solidFill>
              </a:rPr>
              <a:t>做不了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rgbClr val="FF0000"/>
                </a:solidFill>
              </a:rPr>
              <a:t>科创条件全校前列</a:t>
            </a:r>
            <a:endParaRPr lang="en-US" altLang="zh-CN" sz="40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C73610B-F8B2-4277-BF12-E413B18DE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684" y="980982"/>
            <a:ext cx="2171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30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6336" y="146028"/>
            <a:ext cx="1105932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新生赛历史沿革</a:t>
            </a:r>
            <a:endParaRPr lang="en-US" altLang="zh-CN" sz="36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机电设计大赛（原仪器设计大赛新生组）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2016</a:t>
            </a:r>
            <a:r>
              <a:rPr lang="zh-CN" altLang="en-US" sz="2800" dirty="0"/>
              <a:t>：基于振动定位的触控系统</a:t>
            </a:r>
            <a:r>
              <a:rPr lang="en-US" altLang="zh-CN" sz="2800" dirty="0"/>
              <a:t>		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		——</a:t>
            </a:r>
            <a:r>
              <a:rPr lang="zh-CN" altLang="en-US" sz="2400" dirty="0"/>
              <a:t>信号采集与处理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2017</a:t>
            </a:r>
            <a:r>
              <a:rPr lang="zh-CN" altLang="en-US" sz="2800" dirty="0"/>
              <a:t>：模拟激光防空系统</a:t>
            </a:r>
            <a:r>
              <a:rPr lang="en-US" altLang="zh-CN" sz="2800" dirty="0"/>
              <a:t>			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		——</a:t>
            </a:r>
            <a:r>
              <a:rPr lang="zh-CN" altLang="en-US" sz="2400" dirty="0"/>
              <a:t>视觉目标检测、跟踪控制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2018</a:t>
            </a:r>
            <a:r>
              <a:rPr lang="zh-CN" altLang="en-US" sz="2800" dirty="0"/>
              <a:t>：基于视觉定位的自主导航小车</a:t>
            </a:r>
            <a:r>
              <a:rPr lang="en-US" altLang="zh-CN" sz="28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		——</a:t>
            </a:r>
            <a:r>
              <a:rPr lang="zh-CN" altLang="en-US" sz="2400" dirty="0"/>
              <a:t>通讯协议、导航算法设计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2019</a:t>
            </a:r>
            <a:r>
              <a:rPr lang="zh-CN" altLang="en-US" sz="2800" dirty="0">
                <a:solidFill>
                  <a:srgbClr val="FF0000"/>
                </a:solidFill>
              </a:rPr>
              <a:t>：旋转倒立摆“平衡大师”</a:t>
            </a:r>
            <a:r>
              <a:rPr lang="en-US" altLang="zh-CN" sz="2800" dirty="0">
                <a:solidFill>
                  <a:srgbClr val="FF0000"/>
                </a:solidFill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		——</a:t>
            </a:r>
            <a:r>
              <a:rPr lang="zh-CN" altLang="en-US" sz="2400" dirty="0">
                <a:solidFill>
                  <a:srgbClr val="FF0000"/>
                </a:solidFill>
              </a:rPr>
              <a:t>典型测控系统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4DB819-CD6F-47B8-AA78-61B6182199E4}"/>
              </a:ext>
            </a:extLst>
          </p:cNvPr>
          <p:cNvSpPr txBox="1"/>
          <p:nvPr/>
        </p:nvSpPr>
        <p:spPr>
          <a:xfrm>
            <a:off x="6540508" y="4154864"/>
            <a:ext cx="5651492" cy="165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FF0000"/>
                </a:solidFill>
              </a:rPr>
              <a:t>兼具趣味性与可操作性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FF0000"/>
                </a:solidFill>
              </a:rPr>
              <a:t>对零基础小白友好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F09FB8-4A03-4A70-BB2E-C4DBD041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684" y="980982"/>
            <a:ext cx="2171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98208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9D463B-7AB9-4BA9-A076-05B26AE2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67" y="422455"/>
            <a:ext cx="4657065" cy="26195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B3BAF9-EE13-45C4-B44E-DF69E7197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9" t="63129" r="59201" b="6245"/>
          <a:stretch/>
        </p:blipFill>
        <p:spPr>
          <a:xfrm>
            <a:off x="8563685" y="513920"/>
            <a:ext cx="3157023" cy="2436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0AD090-0193-4E70-81EF-E7FB05398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32"/>
          <a:stretch/>
        </p:blipFill>
        <p:spPr>
          <a:xfrm>
            <a:off x="8615485" y="3836708"/>
            <a:ext cx="3105223" cy="23532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72F88A-2837-434F-9A09-9D7BC76A4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647" y="3639477"/>
            <a:ext cx="4337885" cy="27477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C7565F-7CFB-447F-B6C6-F855524B8B8C}"/>
              </a:ext>
            </a:extLst>
          </p:cNvPr>
          <p:cNvSpPr txBox="1"/>
          <p:nvPr/>
        </p:nvSpPr>
        <p:spPr>
          <a:xfrm>
            <a:off x="566335" y="419105"/>
            <a:ext cx="110593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2017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摄像头检测</a:t>
            </a:r>
            <a:r>
              <a:rPr lang="en-US" altLang="zh-CN" sz="2800" dirty="0"/>
              <a:t>LED</a:t>
            </a:r>
            <a:r>
              <a:rPr lang="zh-CN" altLang="en-US" sz="2800" dirty="0"/>
              <a:t>灯位置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控制二轴云台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激光打靶</a:t>
            </a:r>
            <a:endParaRPr lang="en-US" altLang="zh-CN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14FDEC-67A7-430B-9B93-20FF45D60C64}"/>
              </a:ext>
            </a:extLst>
          </p:cNvPr>
          <p:cNvSpPr txBox="1"/>
          <p:nvPr/>
        </p:nvSpPr>
        <p:spPr>
          <a:xfrm>
            <a:off x="566334" y="3852755"/>
            <a:ext cx="11059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2018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摄像头给出小车位置角度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小车自动前往目标物处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960800368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-5589" b="1"/>
          <a:stretch/>
        </p:blipFill>
        <p:spPr>
          <a:xfrm>
            <a:off x="950986" y="451687"/>
            <a:ext cx="4342591" cy="4811556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717766" y="4268635"/>
            <a:ext cx="3173271" cy="350452"/>
          </a:xfrm>
          <a:prstGeom prst="ellipse">
            <a:avLst/>
          </a:prstGeom>
          <a:noFill/>
          <a:ln>
            <a:solidFill>
              <a:srgbClr val="98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572">
            <a:off x="1602662" y="3188652"/>
            <a:ext cx="2784705" cy="1277491"/>
          </a:xfrm>
          <a:prstGeom prst="rect">
            <a:avLst/>
          </a:prstGeom>
        </p:spPr>
      </p:pic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1193777" y="2263117"/>
            <a:ext cx="23373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algn="r" eaLnBrk="1" hangingPunct="1">
              <a:spcAft>
                <a:spcPts val="600"/>
              </a:spcAft>
            </a:pPr>
            <a:r>
              <a:rPr lang="en-US" altLang="zh-CN" sz="60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02</a:t>
            </a:r>
            <a:endParaRPr lang="zh-CN" altLang="en-US" sz="6000" dirty="0">
              <a:solidFill>
                <a:srgbClr val="32261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89463" y="2483531"/>
            <a:ext cx="738664" cy="2092881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CN" altLang="en-US" sz="3600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赛题简介</a:t>
            </a:r>
          </a:p>
        </p:txBody>
      </p:sp>
      <p:sp>
        <p:nvSpPr>
          <p:cNvPr id="13" name="原创设计师QQ69613753    _4"/>
          <p:cNvSpPr>
            <a:spLocks noChangeArrowheads="1"/>
          </p:cNvSpPr>
          <p:nvPr/>
        </p:nvSpPr>
        <p:spPr bwMode="auto">
          <a:xfrm>
            <a:off x="6240057" y="1697633"/>
            <a:ext cx="4989424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Microsoft YaHei UI" panose="020B0503020204020204" pitchFamily="34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倒立摆原理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 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系统架构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大家需要做什么</a:t>
            </a:r>
            <a:r>
              <a:rPr lang="en-US" altLang="zh-CN" sz="36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b="1" spc="300" dirty="0">
                <a:solidFill>
                  <a:srgbClr val="3226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6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6156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54" y="433884"/>
            <a:ext cx="1051741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倒立摆是什么？</a:t>
            </a:r>
            <a:endParaRPr lang="en-US" altLang="zh-CN" sz="3600" dirty="0"/>
          </a:p>
          <a:p>
            <a:endParaRPr lang="en-US" altLang="zh-CN" sz="3600" dirty="0"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  <a:p>
            <a:r>
              <a:rPr lang="zh-CN" altLang="en-US" sz="3600" dirty="0" smtClean="0">
                <a:ea typeface="微软雅黑" panose="020B0503020204020204" pitchFamily="34" charset="-122"/>
              </a:rPr>
              <a:t>物理模型的提出：</a:t>
            </a:r>
            <a:endParaRPr lang="en-US" altLang="zh-CN" sz="3600" dirty="0">
              <a:ea typeface="微软雅黑" panose="020B0503020204020204" pitchFamily="34" charset="-122"/>
            </a:endParaRPr>
          </a:p>
          <a:p>
            <a:r>
              <a:rPr lang="zh-CN" altLang="en-US" sz="2800" dirty="0" smtClean="0"/>
              <a:t>	小车</a:t>
            </a:r>
            <a:r>
              <a:rPr lang="zh-CN" altLang="en-US" sz="2800" dirty="0"/>
              <a:t>静止时，摆杆倒立为</a:t>
            </a:r>
            <a:r>
              <a:rPr lang="zh-CN" altLang="en-US" sz="2800" dirty="0">
                <a:solidFill>
                  <a:srgbClr val="FF0000"/>
                </a:solidFill>
              </a:rPr>
              <a:t>不稳定平衡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 smtClean="0"/>
              <a:t>	摆杆</a:t>
            </a:r>
            <a:r>
              <a:rPr lang="zh-CN" altLang="en-US" sz="2800" dirty="0"/>
              <a:t>向一侧倾倒时，控制小车向该侧加速</a:t>
            </a:r>
            <a:endParaRPr lang="en-US" altLang="zh-CN" sz="2800" dirty="0"/>
          </a:p>
          <a:p>
            <a:r>
              <a:rPr lang="zh-CN" altLang="en-US" sz="2800" dirty="0" smtClean="0"/>
              <a:t>	即</a:t>
            </a:r>
            <a:r>
              <a:rPr lang="zh-CN" altLang="en-US" sz="2800" dirty="0"/>
              <a:t>可产生</a:t>
            </a:r>
            <a:r>
              <a:rPr lang="zh-CN" altLang="en-US" sz="2800" dirty="0">
                <a:solidFill>
                  <a:srgbClr val="FF0000"/>
                </a:solidFill>
              </a:rPr>
              <a:t>反向惯性力</a:t>
            </a:r>
            <a:r>
              <a:rPr lang="zh-CN" altLang="en-US" sz="2800" dirty="0"/>
              <a:t>，让摆杆回到倒立状态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用</a:t>
            </a:r>
            <a:r>
              <a:rPr lang="zh-CN" altLang="en-US" sz="2800" dirty="0">
                <a:solidFill>
                  <a:srgbClr val="FF0000"/>
                </a:solidFill>
              </a:rPr>
              <a:t>传感器</a:t>
            </a:r>
            <a:r>
              <a:rPr lang="zh-CN" altLang="en-US" sz="2800" dirty="0"/>
              <a:t>检测摆杆的角度，由一定</a:t>
            </a:r>
            <a:r>
              <a:rPr lang="zh-CN" altLang="en-US" sz="2800" dirty="0">
                <a:solidFill>
                  <a:srgbClr val="FF0000"/>
                </a:solidFill>
              </a:rPr>
              <a:t>算法</a:t>
            </a:r>
            <a:r>
              <a:rPr lang="zh-CN" altLang="en-US" sz="2800" dirty="0"/>
              <a:t>实时控制小车</a:t>
            </a:r>
            <a:endParaRPr lang="en-US" altLang="zh-CN" sz="2800" dirty="0"/>
          </a:p>
          <a:p>
            <a:r>
              <a:rPr lang="zh-CN" altLang="en-US" sz="2800" dirty="0"/>
              <a:t>使摆杆能保持在倒立状态附近，</a:t>
            </a:r>
            <a:r>
              <a:rPr lang="zh-CN" altLang="en-US" sz="2800" dirty="0" smtClean="0"/>
              <a:t>并能</a:t>
            </a:r>
            <a:r>
              <a:rPr lang="zh-CN" altLang="en-US" sz="2800" dirty="0" smtClean="0"/>
              <a:t>抵抗</a:t>
            </a:r>
            <a:r>
              <a:rPr lang="zh-CN" altLang="en-US" sz="2800" dirty="0" smtClean="0"/>
              <a:t>一定</a:t>
            </a:r>
            <a:r>
              <a:rPr lang="zh-CN" altLang="en-US" sz="2800" dirty="0"/>
              <a:t>扰动</a:t>
            </a:r>
            <a:endParaRPr lang="en-US" altLang="zh-CN" sz="2800" dirty="0"/>
          </a:p>
          <a:p>
            <a:r>
              <a:rPr lang="zh-CN" altLang="en-US" sz="2800" dirty="0"/>
              <a:t>即为</a:t>
            </a:r>
            <a:r>
              <a:rPr lang="zh-CN" altLang="en-US" sz="2800" dirty="0">
                <a:solidFill>
                  <a:srgbClr val="FF0000"/>
                </a:solidFill>
              </a:rPr>
              <a:t>倒立摆</a:t>
            </a:r>
            <a:r>
              <a:rPr lang="zh-CN" altLang="en-US" sz="2800" dirty="0" smtClean="0">
                <a:solidFill>
                  <a:srgbClr val="FF0000"/>
                </a:solidFill>
              </a:rPr>
              <a:t>控制系统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0070C0"/>
                </a:solidFill>
                <a:ea typeface="微软雅黑" panose="020B0503020204020204" pitchFamily="34" charset="-122"/>
              </a:rPr>
              <a:t>核心思想：负反馈</a:t>
            </a:r>
            <a:endParaRPr lang="en-US" altLang="zh-CN" sz="3200" dirty="0">
              <a:solidFill>
                <a:srgbClr val="0070C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8000960" y="353292"/>
            <a:ext cx="3981665" cy="2457450"/>
            <a:chOff x="7686166" y="528152"/>
            <a:chExt cx="3981665" cy="24574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D36C5C0-55F2-4ABC-B1F2-BD4815BB2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931" y="528152"/>
              <a:ext cx="3771900" cy="2457450"/>
            </a:xfrm>
            <a:prstGeom prst="rect">
              <a:avLst/>
            </a:prstGeom>
          </p:spPr>
        </p:pic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B87C1B4A-4CF9-4D2B-ACC4-DB26EA873EBC}"/>
                </a:ext>
              </a:extLst>
            </p:cNvPr>
            <p:cNvSpPr/>
            <p:nvPr/>
          </p:nvSpPr>
          <p:spPr>
            <a:xfrm>
              <a:off x="10112409" y="1998483"/>
              <a:ext cx="1555422" cy="28667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左 13">
              <a:extLst>
                <a:ext uri="{FF2B5EF4-FFF2-40B4-BE49-F238E27FC236}">
                  <a16:creationId xmlns:a16="http://schemas.microsoft.com/office/drawing/2014/main" id="{83B8C000-66E3-46C4-81C7-3C10667C59FC}"/>
                </a:ext>
              </a:extLst>
            </p:cNvPr>
            <p:cNvSpPr/>
            <p:nvPr/>
          </p:nvSpPr>
          <p:spPr>
            <a:xfrm>
              <a:off x="8651255" y="1119857"/>
              <a:ext cx="1555422" cy="286670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D27DB96-09BD-45DB-AEEE-A92497594874}"/>
                </a:ext>
              </a:extLst>
            </p:cNvPr>
            <p:cNvSpPr/>
            <p:nvPr/>
          </p:nvSpPr>
          <p:spPr>
            <a:xfrm>
              <a:off x="7686166" y="1078526"/>
              <a:ext cx="824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F=ma</a:t>
              </a:r>
              <a:endParaRPr lang="zh-CN" altLang="en-US" dirty="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DED01B19-E76C-4152-BC8A-318696E613C4}"/>
              </a:ext>
            </a:extLst>
          </p:cNvPr>
          <p:cNvSpPr/>
          <p:nvPr/>
        </p:nvSpPr>
        <p:spPr>
          <a:xfrm>
            <a:off x="11113412" y="158201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386012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0000000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22561E"/>
      </a:accent1>
      <a:accent2>
        <a:srgbClr val="3E7229"/>
      </a:accent2>
      <a:accent3>
        <a:srgbClr val="5A8E34"/>
      </a:accent3>
      <a:accent4>
        <a:srgbClr val="76AA3F"/>
      </a:accent4>
      <a:accent5>
        <a:srgbClr val="92C74B"/>
      </a:accent5>
      <a:accent6>
        <a:srgbClr val="3F3F3F"/>
      </a:accent6>
      <a:hlink>
        <a:srgbClr val="F59E00"/>
      </a:hlink>
      <a:folHlink>
        <a:srgbClr val="B2B2B2"/>
      </a:folHlink>
    </a:clrScheme>
    <a:fontScheme name="微软雅黑">
      <a:majorFont>
        <a:latin typeface="微软雅黑"/>
        <a:ea typeface="Microsoft YaHei UI"/>
        <a:cs typeface=""/>
      </a:majorFont>
      <a:minorFont>
        <a:latin typeface="微软雅黑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0000000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22561E"/>
      </a:accent1>
      <a:accent2>
        <a:srgbClr val="3E7229"/>
      </a:accent2>
      <a:accent3>
        <a:srgbClr val="5A8E34"/>
      </a:accent3>
      <a:accent4>
        <a:srgbClr val="76AA3F"/>
      </a:accent4>
      <a:accent5>
        <a:srgbClr val="92C74B"/>
      </a:accent5>
      <a:accent6>
        <a:srgbClr val="3F3F3F"/>
      </a:accent6>
      <a:hlink>
        <a:srgbClr val="F59E00"/>
      </a:hlink>
      <a:folHlink>
        <a:srgbClr val="B2B2B2"/>
      </a:folHlink>
    </a:clrScheme>
    <a:fontScheme name="微软雅黑">
      <a:majorFont>
        <a:latin typeface="微软雅黑"/>
        <a:ea typeface="Microsoft YaHei UI"/>
        <a:cs typeface=""/>
      </a:majorFont>
      <a:minorFont>
        <a:latin typeface="微软雅黑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0000000">
    <a:dk1>
      <a:srgbClr val="000000"/>
    </a:dk1>
    <a:lt1>
      <a:srgbClr val="FFFFFF"/>
    </a:lt1>
    <a:dk2>
      <a:srgbClr val="5E5E5E"/>
    </a:dk2>
    <a:lt2>
      <a:srgbClr val="DDDDDD"/>
    </a:lt2>
    <a:accent1>
      <a:srgbClr val="22561E"/>
    </a:accent1>
    <a:accent2>
      <a:srgbClr val="3E7229"/>
    </a:accent2>
    <a:accent3>
      <a:srgbClr val="5A8E34"/>
    </a:accent3>
    <a:accent4>
      <a:srgbClr val="76AA3F"/>
    </a:accent4>
    <a:accent5>
      <a:srgbClr val="92C74B"/>
    </a:accent5>
    <a:accent6>
      <a:srgbClr val="3F3F3F"/>
    </a:accent6>
    <a:hlink>
      <a:srgbClr val="F59E00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Pages>0</Pages>
  <Words>1185</Words>
  <Characters>0</Characters>
  <Application>Microsoft Office PowerPoint</Application>
  <DocSecurity>0</DocSecurity>
  <PresentationFormat>宽屏</PresentationFormat>
  <Lines>0</Lines>
  <Paragraphs>201</Paragraphs>
  <Slides>20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Microsoft YaHei UI</vt:lpstr>
      <vt:lpstr>方正少儿_GBK</vt:lpstr>
      <vt:lpstr>方正姚体</vt:lpstr>
      <vt:lpstr>华文新魏</vt:lpstr>
      <vt:lpstr>宋体</vt:lpstr>
      <vt:lpstr>微软雅黑</vt:lpstr>
      <vt:lpstr>Arial</vt:lpstr>
      <vt:lpstr>Calibri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滕 峻池</cp:lastModifiedBy>
  <cp:revision>421</cp:revision>
  <dcterms:created xsi:type="dcterms:W3CDTF">2015-12-24T07:33:00Z</dcterms:created>
  <dcterms:modified xsi:type="dcterms:W3CDTF">2019-10-13T03:58:20Z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